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4"/>
  </p:notesMasterIdLst>
  <p:handoutMasterIdLst>
    <p:handoutMasterId r:id="rId35"/>
  </p:handoutMasterIdLst>
  <p:sldIdLst>
    <p:sldId id="446" r:id="rId16"/>
    <p:sldId id="495" r:id="rId17"/>
    <p:sldId id="478" r:id="rId18"/>
    <p:sldId id="346" r:id="rId19"/>
    <p:sldId id="351" r:id="rId20"/>
    <p:sldId id="512" r:id="rId21"/>
    <p:sldId id="501" r:id="rId22"/>
    <p:sldId id="3848" r:id="rId23"/>
    <p:sldId id="3849" r:id="rId24"/>
    <p:sldId id="3853" r:id="rId25"/>
    <p:sldId id="477" r:id="rId26"/>
    <p:sldId id="483" r:id="rId27"/>
    <p:sldId id="507" r:id="rId28"/>
    <p:sldId id="508" r:id="rId29"/>
    <p:sldId id="510" r:id="rId30"/>
    <p:sldId id="319" r:id="rId31"/>
    <p:sldId id="486" r:id="rId32"/>
    <p:sldId id="493" r:id="rId33"/>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6.xml"/><Relationship Id="rId34"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dirty="0"/>
            <a:t>The proposed budget for the general operations of the school are reflected at $4,967,683</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dirty="0"/>
            <a:t>This investment plan for FY24 accommodates a student population that is projected to be 261 students, which is a decrease of 15 students from FY23.</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5DDB5BB-9C85-4117-93DA-91F2153C080D}" type="doc">
      <dgm:prSet loTypeId="urn:microsoft.com/office/officeart/2005/8/layout/default" loCatId="list" qsTypeId="urn:microsoft.com/office/officeart/2005/8/quickstyle/simple2" qsCatId="simple" csTypeId="urn:microsoft.com/office/officeart/2005/8/colors/accent3_2" csCatId="accent3" phldr="1"/>
      <dgm:spPr/>
      <dgm:t>
        <a:bodyPr/>
        <a:lstStyle/>
        <a:p>
          <a:endParaRPr lang="en-US"/>
        </a:p>
      </dgm:t>
    </dgm:pt>
    <dgm:pt modelId="{0D017817-51AB-4DB6-87D6-2ABF2662E641}">
      <dgm:prSet custT="1"/>
      <dgm:spPr/>
      <dgm:t>
        <a:bodyPr/>
        <a:lstStyle/>
        <a:p>
          <a:r>
            <a:rPr lang="en-US" sz="1400" b="1">
              <a:solidFill>
                <a:schemeClr val="tx1"/>
              </a:solidFill>
            </a:rPr>
            <a:t>Technology Support:</a:t>
          </a:r>
          <a:r>
            <a:rPr lang="en-US" sz="1400">
              <a:solidFill>
                <a:schemeClr val="tx1"/>
              </a:solidFill>
            </a:rPr>
            <a:t> Software, assistive technology, online learning platforms, subscriptions. </a:t>
          </a:r>
        </a:p>
      </dgm:t>
    </dgm:pt>
    <dgm:pt modelId="{69C8A8E4-87F7-4F20-8362-B2FED607E045}" type="parTrans" cxnId="{FCB33550-52BF-4129-B0DB-1A482A14310E}">
      <dgm:prSet/>
      <dgm:spPr/>
      <dgm:t>
        <a:bodyPr/>
        <a:lstStyle/>
        <a:p>
          <a:endParaRPr lang="en-US"/>
        </a:p>
      </dgm:t>
    </dgm:pt>
    <dgm:pt modelId="{09626B01-C745-4413-AAFA-66F17F3C5D88}" type="sibTrans" cxnId="{FCB33550-52BF-4129-B0DB-1A482A14310E}">
      <dgm:prSet/>
      <dgm:spPr/>
      <dgm:t>
        <a:bodyPr/>
        <a:lstStyle/>
        <a:p>
          <a:endParaRPr lang="en-US"/>
        </a:p>
      </dgm:t>
    </dgm:pt>
    <dgm:pt modelId="{B5E6890F-CF3B-4672-ACE4-D80782FC7946}">
      <dgm:prSet custT="1"/>
      <dgm:spPr/>
      <dgm:t>
        <a:bodyPr/>
        <a:lstStyle/>
        <a:p>
          <a:r>
            <a:rPr lang="en-US" sz="1400" b="1">
              <a:solidFill>
                <a:schemeClr val="tx1"/>
              </a:solidFill>
            </a:rPr>
            <a:t>Mental and Physical Health: </a:t>
          </a:r>
          <a:r>
            <a:rPr lang="en-US" sz="1400">
              <a:solidFill>
                <a:schemeClr val="tx1"/>
              </a:solidFill>
            </a:rPr>
            <a:t>Cover the costs of additional counseling, telehealth, therapeutic services, and wraparound services and supports (contracted hours, professional learning, programs)</a:t>
          </a:r>
        </a:p>
      </dgm:t>
    </dgm:pt>
    <dgm:pt modelId="{3E416125-70F9-401C-A2DA-8B3FB18E19E7}" type="parTrans" cxnId="{EC422B90-4644-4F40-9844-E4329F19F47B}">
      <dgm:prSet/>
      <dgm:spPr/>
      <dgm:t>
        <a:bodyPr/>
        <a:lstStyle/>
        <a:p>
          <a:endParaRPr lang="en-US"/>
        </a:p>
      </dgm:t>
    </dgm:pt>
    <dgm:pt modelId="{C3553172-6E2E-444E-B7F5-67F47128F9D3}" type="sibTrans" cxnId="{EC422B90-4644-4F40-9844-E4329F19F47B}">
      <dgm:prSet/>
      <dgm:spPr/>
      <dgm:t>
        <a:bodyPr/>
        <a:lstStyle/>
        <a:p>
          <a:endParaRPr lang="en-US"/>
        </a:p>
      </dgm:t>
    </dgm:pt>
    <dgm:pt modelId="{42E598AB-6A75-4D10-9788-5F203FE8EFFC}">
      <dgm:prSet custT="1"/>
      <dgm:spPr/>
      <dgm:t>
        <a:bodyPr/>
        <a:lstStyle/>
        <a:p>
          <a:r>
            <a:rPr lang="en-US" sz="1400" b="1">
              <a:solidFill>
                <a:schemeClr val="tx1"/>
              </a:solidFill>
            </a:rPr>
            <a:t>Supplemental Learning: </a:t>
          </a:r>
          <a:r>
            <a:rPr lang="en-US" sz="1400">
              <a:solidFill>
                <a:schemeClr val="tx1"/>
              </a:solidFill>
            </a:rPr>
            <a:t>Cover costs of remediation, and/or enrichment opportunities during the school year for students (afterschool programs, additional pay for teachers and staff, transportation). </a:t>
          </a:r>
        </a:p>
      </dgm:t>
    </dgm:pt>
    <dgm:pt modelId="{1664D377-FC5C-4129-95E9-97B27C22A92E}" type="parTrans" cxnId="{14EDFC4D-D59D-41C1-958A-D1882DB45D4A}">
      <dgm:prSet/>
      <dgm:spPr/>
      <dgm:t>
        <a:bodyPr/>
        <a:lstStyle/>
        <a:p>
          <a:endParaRPr lang="en-US"/>
        </a:p>
      </dgm:t>
    </dgm:pt>
    <dgm:pt modelId="{3219D958-CEEC-4636-9C4E-D2A86B64D537}" type="sibTrans" cxnId="{14EDFC4D-D59D-41C1-958A-D1882DB45D4A}">
      <dgm:prSet/>
      <dgm:spPr/>
      <dgm:t>
        <a:bodyPr/>
        <a:lstStyle/>
        <a:p>
          <a:endParaRPr lang="en-US"/>
        </a:p>
      </dgm:t>
    </dgm:pt>
    <dgm:pt modelId="{A746C70E-9B65-4817-BADB-0A6D4169ECB4}">
      <dgm:prSet custT="1"/>
      <dgm:spPr/>
      <dgm:t>
        <a:bodyPr/>
        <a:lstStyle/>
        <a:p>
          <a:r>
            <a:rPr lang="en-US" sz="1400" b="1">
              <a:solidFill>
                <a:schemeClr val="tx1"/>
              </a:solidFill>
            </a:rPr>
            <a:t>Professional Development: </a:t>
          </a:r>
          <a:r>
            <a:rPr lang="en-US" sz="1400">
              <a:solidFill>
                <a:schemeClr val="tx1"/>
              </a:solidFill>
            </a:rPr>
            <a:t>Cover costs of additional professional development for school leaders, teachers, and staff (trainings, extended professional development days, consultants, programs). </a:t>
          </a:r>
        </a:p>
      </dgm:t>
    </dgm:pt>
    <dgm:pt modelId="{F5991062-887C-48ED-AB60-DC02C810AC5D}" type="parTrans" cxnId="{C0515B0D-44B4-46D2-A218-E7A8D0760054}">
      <dgm:prSet/>
      <dgm:spPr/>
      <dgm:t>
        <a:bodyPr/>
        <a:lstStyle/>
        <a:p>
          <a:endParaRPr lang="en-US"/>
        </a:p>
      </dgm:t>
    </dgm:pt>
    <dgm:pt modelId="{BCC4DE63-4138-4766-AAE1-5DAF4433C142}" type="sibTrans" cxnId="{C0515B0D-44B4-46D2-A218-E7A8D0760054}">
      <dgm:prSet/>
      <dgm:spPr/>
      <dgm:t>
        <a:bodyPr/>
        <a:lstStyle/>
        <a:p>
          <a:endParaRPr lang="en-US"/>
        </a:p>
      </dgm:t>
    </dgm:pt>
    <dgm:pt modelId="{B6C28141-9FC5-4A22-B01D-F893A061B006}">
      <dgm:prSet custT="1"/>
      <dgm:spPr/>
      <dgm:t>
        <a:bodyPr/>
        <a:lstStyle/>
        <a:p>
          <a:r>
            <a:rPr lang="en-US" sz="1400" b="1">
              <a:solidFill>
                <a:schemeClr val="tx1"/>
              </a:solidFill>
            </a:rPr>
            <a:t>At-risk Student Populations: </a:t>
          </a:r>
          <a:r>
            <a:rPr lang="en-US" sz="14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gm:t>
    </dgm:pt>
    <dgm:pt modelId="{858BF976-951F-4660-AEE7-C8FF33DE7DF3}" type="parTrans" cxnId="{E841873F-5B30-40DC-A0C6-A49F8EFD4146}">
      <dgm:prSet/>
      <dgm:spPr/>
      <dgm:t>
        <a:bodyPr/>
        <a:lstStyle/>
        <a:p>
          <a:endParaRPr lang="en-US"/>
        </a:p>
      </dgm:t>
    </dgm:pt>
    <dgm:pt modelId="{459D6220-5903-4445-86FE-4898AC5363B6}" type="sibTrans" cxnId="{E841873F-5B30-40DC-A0C6-A49F8EFD4146}">
      <dgm:prSet/>
      <dgm:spPr/>
      <dgm:t>
        <a:bodyPr/>
        <a:lstStyle/>
        <a:p>
          <a:endParaRPr lang="en-US"/>
        </a:p>
      </dgm:t>
    </dgm:pt>
    <dgm:pt modelId="{F25BCE44-146E-47BB-AFCC-69F2864ECBE2}">
      <dgm:prSet custT="1"/>
      <dgm:spPr/>
      <dgm:t>
        <a:bodyPr/>
        <a:lstStyle/>
        <a:p>
          <a:r>
            <a:rPr lang="en-US" sz="1400" b="1">
              <a:solidFill>
                <a:schemeClr val="tx1"/>
              </a:solidFill>
            </a:rPr>
            <a:t>Continuity of Core Staff and Services. </a:t>
          </a:r>
          <a:r>
            <a:rPr lang="en-US" sz="1400">
              <a:solidFill>
                <a:schemeClr val="tx1"/>
              </a:solidFill>
            </a:rPr>
            <a:t>Restore any potential LEA FY22 budget reductions due to decreased state and/or local revenue. </a:t>
          </a:r>
        </a:p>
      </dgm:t>
    </dgm:pt>
    <dgm:pt modelId="{801193FB-13E4-4251-A273-CFF349EB6C3D}" type="parTrans" cxnId="{4056D57D-0DB9-44F5-84E8-398916862705}">
      <dgm:prSet/>
      <dgm:spPr/>
      <dgm:t>
        <a:bodyPr/>
        <a:lstStyle/>
        <a:p>
          <a:endParaRPr lang="en-US"/>
        </a:p>
      </dgm:t>
    </dgm:pt>
    <dgm:pt modelId="{6EB6EC08-05CF-4881-9693-99ADA13A27C9}" type="sibTrans" cxnId="{4056D57D-0DB9-44F5-84E8-398916862705}">
      <dgm:prSet/>
      <dgm:spPr/>
      <dgm:t>
        <a:bodyPr/>
        <a:lstStyle/>
        <a:p>
          <a:endParaRPr lang="en-US"/>
        </a:p>
      </dgm:t>
    </dgm:pt>
    <dgm:pt modelId="{E3F01B3C-337B-473A-A64E-A75BED67E615}" type="pres">
      <dgm:prSet presAssocID="{45DDB5BB-9C85-4117-93DA-91F2153C080D}" presName="diagram" presStyleCnt="0">
        <dgm:presLayoutVars>
          <dgm:dir/>
          <dgm:resizeHandles val="exact"/>
        </dgm:presLayoutVars>
      </dgm:prSet>
      <dgm:spPr/>
    </dgm:pt>
    <dgm:pt modelId="{0EC0BDF4-2B1B-497F-9244-DCDA4BF1FB86}" type="pres">
      <dgm:prSet presAssocID="{0D017817-51AB-4DB6-87D6-2ABF2662E641}" presName="node" presStyleLbl="node1" presStyleIdx="0" presStyleCnt="6">
        <dgm:presLayoutVars>
          <dgm:bulletEnabled val="1"/>
        </dgm:presLayoutVars>
      </dgm:prSet>
      <dgm:spPr/>
    </dgm:pt>
    <dgm:pt modelId="{577ED4CA-D999-4C33-8926-D0CA8FBB4995}" type="pres">
      <dgm:prSet presAssocID="{09626B01-C745-4413-AAFA-66F17F3C5D88}" presName="sibTrans" presStyleCnt="0"/>
      <dgm:spPr/>
    </dgm:pt>
    <dgm:pt modelId="{923467FE-2A3D-4F73-83E6-CC4A51D39ABA}" type="pres">
      <dgm:prSet presAssocID="{B5E6890F-CF3B-4672-ACE4-D80782FC7946}" presName="node" presStyleLbl="node1" presStyleIdx="1" presStyleCnt="6">
        <dgm:presLayoutVars>
          <dgm:bulletEnabled val="1"/>
        </dgm:presLayoutVars>
      </dgm:prSet>
      <dgm:spPr/>
    </dgm:pt>
    <dgm:pt modelId="{91670902-4E79-471C-A567-2945E1F4C772}" type="pres">
      <dgm:prSet presAssocID="{C3553172-6E2E-444E-B7F5-67F47128F9D3}" presName="sibTrans" presStyleCnt="0"/>
      <dgm:spPr/>
    </dgm:pt>
    <dgm:pt modelId="{41B39DDB-BF01-490F-88D5-9C6ABB991459}" type="pres">
      <dgm:prSet presAssocID="{42E598AB-6A75-4D10-9788-5F203FE8EFFC}" presName="node" presStyleLbl="node1" presStyleIdx="2" presStyleCnt="6">
        <dgm:presLayoutVars>
          <dgm:bulletEnabled val="1"/>
        </dgm:presLayoutVars>
      </dgm:prSet>
      <dgm:spPr/>
    </dgm:pt>
    <dgm:pt modelId="{CD11CBEF-8D7F-445A-92CE-7ACD3CFDFBD8}" type="pres">
      <dgm:prSet presAssocID="{3219D958-CEEC-4636-9C4E-D2A86B64D537}" presName="sibTrans" presStyleCnt="0"/>
      <dgm:spPr/>
    </dgm:pt>
    <dgm:pt modelId="{1BFA3653-C015-402A-A8B9-4CF8B6E2548F}" type="pres">
      <dgm:prSet presAssocID="{A746C70E-9B65-4817-BADB-0A6D4169ECB4}" presName="node" presStyleLbl="node1" presStyleIdx="3" presStyleCnt="6">
        <dgm:presLayoutVars>
          <dgm:bulletEnabled val="1"/>
        </dgm:presLayoutVars>
      </dgm:prSet>
      <dgm:spPr/>
    </dgm:pt>
    <dgm:pt modelId="{C0A46DB1-FEE4-490B-863B-48D5941B781F}" type="pres">
      <dgm:prSet presAssocID="{BCC4DE63-4138-4766-AAE1-5DAF4433C142}" presName="sibTrans" presStyleCnt="0"/>
      <dgm:spPr/>
    </dgm:pt>
    <dgm:pt modelId="{DEE3967A-CA33-4DFA-8BE5-4198D14AA5DA}" type="pres">
      <dgm:prSet presAssocID="{B6C28141-9FC5-4A22-B01D-F893A061B006}" presName="node" presStyleLbl="node1" presStyleIdx="4" presStyleCnt="6">
        <dgm:presLayoutVars>
          <dgm:bulletEnabled val="1"/>
        </dgm:presLayoutVars>
      </dgm:prSet>
      <dgm:spPr/>
    </dgm:pt>
    <dgm:pt modelId="{4EB535E9-8D7C-421D-ACC2-68F46A9CF62D}" type="pres">
      <dgm:prSet presAssocID="{459D6220-5903-4445-86FE-4898AC5363B6}" presName="sibTrans" presStyleCnt="0"/>
      <dgm:spPr/>
    </dgm:pt>
    <dgm:pt modelId="{E0F140CA-303F-4978-BA18-61A1A66000A2}" type="pres">
      <dgm:prSet presAssocID="{F25BCE44-146E-47BB-AFCC-69F2864ECBE2}" presName="node" presStyleLbl="node1" presStyleIdx="5" presStyleCnt="6">
        <dgm:presLayoutVars>
          <dgm:bulletEnabled val="1"/>
        </dgm:presLayoutVars>
      </dgm:prSet>
      <dgm:spPr/>
    </dgm:pt>
  </dgm:ptLst>
  <dgm:cxnLst>
    <dgm:cxn modelId="{C0515B0D-44B4-46D2-A218-E7A8D0760054}" srcId="{45DDB5BB-9C85-4117-93DA-91F2153C080D}" destId="{A746C70E-9B65-4817-BADB-0A6D4169ECB4}" srcOrd="3" destOrd="0" parTransId="{F5991062-887C-48ED-AB60-DC02C810AC5D}" sibTransId="{BCC4DE63-4138-4766-AAE1-5DAF4433C142}"/>
    <dgm:cxn modelId="{57613420-EC80-4696-A353-AB205C1A6A9E}" type="presOf" srcId="{0D017817-51AB-4DB6-87D6-2ABF2662E641}" destId="{0EC0BDF4-2B1B-497F-9244-DCDA4BF1FB86}" srcOrd="0" destOrd="0" presId="urn:microsoft.com/office/officeart/2005/8/layout/default"/>
    <dgm:cxn modelId="{E841873F-5B30-40DC-A0C6-A49F8EFD4146}" srcId="{45DDB5BB-9C85-4117-93DA-91F2153C080D}" destId="{B6C28141-9FC5-4A22-B01D-F893A061B006}" srcOrd="4" destOrd="0" parTransId="{858BF976-951F-4660-AEE7-C8FF33DE7DF3}" sibTransId="{459D6220-5903-4445-86FE-4898AC5363B6}"/>
    <dgm:cxn modelId="{FAC0606A-2CB7-437D-9A7F-A25B1E0C581F}" type="presOf" srcId="{A746C70E-9B65-4817-BADB-0A6D4169ECB4}" destId="{1BFA3653-C015-402A-A8B9-4CF8B6E2548F}" srcOrd="0" destOrd="0" presId="urn:microsoft.com/office/officeart/2005/8/layout/default"/>
    <dgm:cxn modelId="{14EDFC4D-D59D-41C1-958A-D1882DB45D4A}" srcId="{45DDB5BB-9C85-4117-93DA-91F2153C080D}" destId="{42E598AB-6A75-4D10-9788-5F203FE8EFFC}" srcOrd="2" destOrd="0" parTransId="{1664D377-FC5C-4129-95E9-97B27C22A92E}" sibTransId="{3219D958-CEEC-4636-9C4E-D2A86B64D537}"/>
    <dgm:cxn modelId="{FCB33550-52BF-4129-B0DB-1A482A14310E}" srcId="{45DDB5BB-9C85-4117-93DA-91F2153C080D}" destId="{0D017817-51AB-4DB6-87D6-2ABF2662E641}" srcOrd="0" destOrd="0" parTransId="{69C8A8E4-87F7-4F20-8362-B2FED607E045}" sibTransId="{09626B01-C745-4413-AAFA-66F17F3C5D88}"/>
    <dgm:cxn modelId="{E6AE7E59-8CA7-4D9A-949F-9D59596B40D2}" type="presOf" srcId="{F25BCE44-146E-47BB-AFCC-69F2864ECBE2}" destId="{E0F140CA-303F-4978-BA18-61A1A66000A2}" srcOrd="0" destOrd="0" presId="urn:microsoft.com/office/officeart/2005/8/layout/default"/>
    <dgm:cxn modelId="{4056D57D-0DB9-44F5-84E8-398916862705}" srcId="{45DDB5BB-9C85-4117-93DA-91F2153C080D}" destId="{F25BCE44-146E-47BB-AFCC-69F2864ECBE2}" srcOrd="5" destOrd="0" parTransId="{801193FB-13E4-4251-A273-CFF349EB6C3D}" sibTransId="{6EB6EC08-05CF-4881-9693-99ADA13A27C9}"/>
    <dgm:cxn modelId="{49930980-8F57-4C4C-8079-B2CA5730F880}" type="presOf" srcId="{B6C28141-9FC5-4A22-B01D-F893A061B006}" destId="{DEE3967A-CA33-4DFA-8BE5-4198D14AA5DA}" srcOrd="0" destOrd="0" presId="urn:microsoft.com/office/officeart/2005/8/layout/default"/>
    <dgm:cxn modelId="{EC422B90-4644-4F40-9844-E4329F19F47B}" srcId="{45DDB5BB-9C85-4117-93DA-91F2153C080D}" destId="{B5E6890F-CF3B-4672-ACE4-D80782FC7946}" srcOrd="1" destOrd="0" parTransId="{3E416125-70F9-401C-A2DA-8B3FB18E19E7}" sibTransId="{C3553172-6E2E-444E-B7F5-67F47128F9D3}"/>
    <dgm:cxn modelId="{28B946AA-2EFD-48C5-9B36-ECD8D1C8B9D3}" type="presOf" srcId="{B5E6890F-CF3B-4672-ACE4-D80782FC7946}" destId="{923467FE-2A3D-4F73-83E6-CC4A51D39ABA}" srcOrd="0" destOrd="0" presId="urn:microsoft.com/office/officeart/2005/8/layout/default"/>
    <dgm:cxn modelId="{8A25F0D7-4299-4E4F-92F3-E54E0E5CDDB6}" type="presOf" srcId="{45DDB5BB-9C85-4117-93DA-91F2153C080D}" destId="{E3F01B3C-337B-473A-A64E-A75BED67E615}" srcOrd="0" destOrd="0" presId="urn:microsoft.com/office/officeart/2005/8/layout/default"/>
    <dgm:cxn modelId="{579E59EB-4BAB-462E-8325-ABBE4FB0A13E}" type="presOf" srcId="{42E598AB-6A75-4D10-9788-5F203FE8EFFC}" destId="{41B39DDB-BF01-490F-88D5-9C6ABB991459}" srcOrd="0" destOrd="0" presId="urn:microsoft.com/office/officeart/2005/8/layout/default"/>
    <dgm:cxn modelId="{3B931364-787B-4B66-B7CE-A8B7DC141C40}" type="presParOf" srcId="{E3F01B3C-337B-473A-A64E-A75BED67E615}" destId="{0EC0BDF4-2B1B-497F-9244-DCDA4BF1FB86}" srcOrd="0" destOrd="0" presId="urn:microsoft.com/office/officeart/2005/8/layout/default"/>
    <dgm:cxn modelId="{A0CBB142-E9CD-47AB-A81D-DF59DC06F7A4}" type="presParOf" srcId="{E3F01B3C-337B-473A-A64E-A75BED67E615}" destId="{577ED4CA-D999-4C33-8926-D0CA8FBB4995}" srcOrd="1" destOrd="0" presId="urn:microsoft.com/office/officeart/2005/8/layout/default"/>
    <dgm:cxn modelId="{4B878934-F1D3-4939-937F-F35B1BD4F204}" type="presParOf" srcId="{E3F01B3C-337B-473A-A64E-A75BED67E615}" destId="{923467FE-2A3D-4F73-83E6-CC4A51D39ABA}" srcOrd="2" destOrd="0" presId="urn:microsoft.com/office/officeart/2005/8/layout/default"/>
    <dgm:cxn modelId="{DE00E9F4-E7CB-4330-9BC4-7D2AC29628BF}" type="presParOf" srcId="{E3F01B3C-337B-473A-A64E-A75BED67E615}" destId="{91670902-4E79-471C-A567-2945E1F4C772}" srcOrd="3" destOrd="0" presId="urn:microsoft.com/office/officeart/2005/8/layout/default"/>
    <dgm:cxn modelId="{26E034F4-D19D-49D1-8175-B9C7F3271C3A}" type="presParOf" srcId="{E3F01B3C-337B-473A-A64E-A75BED67E615}" destId="{41B39DDB-BF01-490F-88D5-9C6ABB991459}" srcOrd="4" destOrd="0" presId="urn:microsoft.com/office/officeart/2005/8/layout/default"/>
    <dgm:cxn modelId="{B5D5F9B1-ECC1-4C43-A098-936D9467D4EA}" type="presParOf" srcId="{E3F01B3C-337B-473A-A64E-A75BED67E615}" destId="{CD11CBEF-8D7F-445A-92CE-7ACD3CFDFBD8}" srcOrd="5" destOrd="0" presId="urn:microsoft.com/office/officeart/2005/8/layout/default"/>
    <dgm:cxn modelId="{4435A92A-BA49-4FBE-AA7C-638C2912C64B}" type="presParOf" srcId="{E3F01B3C-337B-473A-A64E-A75BED67E615}" destId="{1BFA3653-C015-402A-A8B9-4CF8B6E2548F}" srcOrd="6" destOrd="0" presId="urn:microsoft.com/office/officeart/2005/8/layout/default"/>
    <dgm:cxn modelId="{CC17DCEF-59A0-4AD7-8CE7-E19971DEB220}" type="presParOf" srcId="{E3F01B3C-337B-473A-A64E-A75BED67E615}" destId="{C0A46DB1-FEE4-490B-863B-48D5941B781F}" srcOrd="7" destOrd="0" presId="urn:microsoft.com/office/officeart/2005/8/layout/default"/>
    <dgm:cxn modelId="{27D942DF-DC21-43B3-8A07-A006B1AC2E73}" type="presParOf" srcId="{E3F01B3C-337B-473A-A64E-A75BED67E615}" destId="{DEE3967A-CA33-4DFA-8BE5-4198D14AA5DA}" srcOrd="8" destOrd="0" presId="urn:microsoft.com/office/officeart/2005/8/layout/default"/>
    <dgm:cxn modelId="{52B58C0F-2EA0-4F9F-A34B-84BAA687FAB1}" type="presParOf" srcId="{E3F01B3C-337B-473A-A64E-A75BED67E615}" destId="{4EB535E9-8D7C-421D-ACC2-68F46A9CF62D}" srcOrd="9" destOrd="0" presId="urn:microsoft.com/office/officeart/2005/8/layout/default"/>
    <dgm:cxn modelId="{9B100309-A821-41BF-A79A-231F98777291}" type="presParOf" srcId="{E3F01B3C-337B-473A-A64E-A75BED67E615}" destId="{E0F140CA-303F-4978-BA18-61A1A66000A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The proposed budget for the general operations of the school are reflected at $4,967,683</a:t>
          </a:r>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dirty="0"/>
            <a:t>This investment plan for FY24 accommodates a student population that is projected to be 261 students, which is a decrease of 15 students from FY23.</a:t>
          </a:r>
        </a:p>
      </dsp:txBody>
      <dsp:txXfrm>
        <a:off x="496738" y="3852241"/>
        <a:ext cx="8404942" cy="6478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C0BDF4-2B1B-497F-9244-DCDA4BF1FB86}">
      <dsp:nvSpPr>
        <dsp:cNvPr id="0" name=""/>
        <dsp:cNvSpPr/>
      </dsp:nvSpPr>
      <dsp:spPr>
        <a:xfrm>
          <a:off x="0"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Technology Support:</a:t>
          </a:r>
          <a:r>
            <a:rPr lang="en-US" sz="1400" kern="1200">
              <a:solidFill>
                <a:schemeClr val="tx1"/>
              </a:solidFill>
            </a:rPr>
            <a:t> Software, assistive technology, online learning platforms, subscriptions. </a:t>
          </a:r>
        </a:p>
      </dsp:txBody>
      <dsp:txXfrm>
        <a:off x="0" y="696515"/>
        <a:ext cx="3309937" cy="1985962"/>
      </dsp:txXfrm>
    </dsp:sp>
    <dsp:sp modelId="{923467FE-2A3D-4F73-83E6-CC4A51D39ABA}">
      <dsp:nvSpPr>
        <dsp:cNvPr id="0" name=""/>
        <dsp:cNvSpPr/>
      </dsp:nvSpPr>
      <dsp:spPr>
        <a:xfrm>
          <a:off x="3640931"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Mental and Physical Health: </a:t>
          </a:r>
          <a:r>
            <a:rPr lang="en-US" sz="1400" kern="1200">
              <a:solidFill>
                <a:schemeClr val="tx1"/>
              </a:solidFill>
            </a:rPr>
            <a:t>Cover the costs of additional counseling, telehealth, therapeutic services, and wraparound services and supports (contracted hours, professional learning, programs)</a:t>
          </a:r>
        </a:p>
      </dsp:txBody>
      <dsp:txXfrm>
        <a:off x="3640931" y="696515"/>
        <a:ext cx="3309937" cy="1985962"/>
      </dsp:txXfrm>
    </dsp:sp>
    <dsp:sp modelId="{41B39DDB-BF01-490F-88D5-9C6ABB991459}">
      <dsp:nvSpPr>
        <dsp:cNvPr id="0" name=""/>
        <dsp:cNvSpPr/>
      </dsp:nvSpPr>
      <dsp:spPr>
        <a:xfrm>
          <a:off x="7281862" y="696515"/>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Supplemental Learning: </a:t>
          </a:r>
          <a:r>
            <a:rPr lang="en-US" sz="1400" kern="1200">
              <a:solidFill>
                <a:schemeClr val="tx1"/>
              </a:solidFill>
            </a:rPr>
            <a:t>Cover costs of remediation, and/or enrichment opportunities during the school year for students (afterschool programs, additional pay for teachers and staff, transportation). </a:t>
          </a:r>
        </a:p>
      </dsp:txBody>
      <dsp:txXfrm>
        <a:off x="7281862" y="696515"/>
        <a:ext cx="3309937" cy="1985962"/>
      </dsp:txXfrm>
    </dsp:sp>
    <dsp:sp modelId="{1BFA3653-C015-402A-A8B9-4CF8B6E2548F}">
      <dsp:nvSpPr>
        <dsp:cNvPr id="0" name=""/>
        <dsp:cNvSpPr/>
      </dsp:nvSpPr>
      <dsp:spPr>
        <a:xfrm>
          <a:off x="0"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Professional Development: </a:t>
          </a:r>
          <a:r>
            <a:rPr lang="en-US" sz="1400" kern="1200">
              <a:solidFill>
                <a:schemeClr val="tx1"/>
              </a:solidFill>
            </a:rPr>
            <a:t>Cover costs of additional professional development for school leaders, teachers, and staff (trainings, extended professional development days, consultants, programs). </a:t>
          </a:r>
        </a:p>
      </dsp:txBody>
      <dsp:txXfrm>
        <a:off x="0" y="3013471"/>
        <a:ext cx="3309937" cy="1985962"/>
      </dsp:txXfrm>
    </dsp:sp>
    <dsp:sp modelId="{DEE3967A-CA33-4DFA-8BE5-4198D14AA5DA}">
      <dsp:nvSpPr>
        <dsp:cNvPr id="0" name=""/>
        <dsp:cNvSpPr/>
      </dsp:nvSpPr>
      <dsp:spPr>
        <a:xfrm>
          <a:off x="3640931"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At-risk Student Populations: </a:t>
          </a:r>
          <a:r>
            <a:rPr lang="en-US" sz="1400" kern="1200">
              <a:solidFill>
                <a:schemeClr val="tx1"/>
              </a:solidFill>
            </a:rPr>
            <a:t>Cover costs of school specific activities, services, supports, programs, and/or targeted interventions directly addressing the needs of low-income students, SWD, racial &amp; ethnic minorities, ELL, migrant &amp; homeless students, and students in foster care. </a:t>
          </a:r>
        </a:p>
      </dsp:txBody>
      <dsp:txXfrm>
        <a:off x="3640931" y="3013471"/>
        <a:ext cx="3309937" cy="1985962"/>
      </dsp:txXfrm>
    </dsp:sp>
    <dsp:sp modelId="{E0F140CA-303F-4978-BA18-61A1A66000A2}">
      <dsp:nvSpPr>
        <dsp:cNvPr id="0" name=""/>
        <dsp:cNvSpPr/>
      </dsp:nvSpPr>
      <dsp:spPr>
        <a:xfrm>
          <a:off x="7281862" y="3013471"/>
          <a:ext cx="3309937" cy="1985962"/>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a:solidFill>
                <a:schemeClr val="tx1"/>
              </a:solidFill>
            </a:rPr>
            <a:t>Continuity of Core Staff and Services. </a:t>
          </a:r>
          <a:r>
            <a:rPr lang="en-US" sz="1400" kern="1200">
              <a:solidFill>
                <a:schemeClr val="tx1"/>
              </a:solidFill>
            </a:rPr>
            <a:t>Restore any potential LEA FY22 budget reductions due to decreased state and/or local revenue. </a:t>
          </a:r>
        </a:p>
      </dsp:txBody>
      <dsp:txXfrm>
        <a:off x="7281862" y="3013471"/>
        <a:ext cx="3309937" cy="1985962"/>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1/26/2023</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1/26/2023</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1265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113571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Please add your school’s CARES Allocation to this slide.</a:t>
            </a:r>
          </a:p>
        </p:txBody>
      </p:sp>
      <p:sp>
        <p:nvSpPr>
          <p:cNvPr id="4" name="Slide Number Placeholder 3"/>
          <p:cNvSpPr>
            <a:spLocks noGrp="1"/>
          </p:cNvSpPr>
          <p:nvPr>
            <p:ph type="sldNum" sz="quarter" idx="5"/>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17139536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18</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You should have a copy of our updated strategic plan </a:t>
            </a:r>
            <a:r>
              <a:rPr lang="en-US" b="1" u="sng"/>
              <a:t>(please make copies to be distributed to team). </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12</a:t>
            </a:fld>
            <a:endParaRPr lang="en-US"/>
          </a:p>
        </p:txBody>
      </p:sp>
    </p:spTree>
    <p:extLst>
      <p:ext uri="{BB962C8B-B14F-4D97-AF65-F5344CB8AC3E}">
        <p14:creationId xmlns:p14="http://schemas.microsoft.com/office/powerpoint/2010/main" val="60791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1/26/2023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1/26/2023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1/26/2023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1/26/2023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1/26/2023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1/26/2023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1/26/2023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1/26/2023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1/26/2023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8.xml"/></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3.xml"/></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17.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1" y="515547"/>
            <a:ext cx="6696074" cy="768096"/>
          </a:xfrm>
          <a:prstGeom prst="rect">
            <a:avLst/>
          </a:prstGeom>
        </p:spPr>
        <p:txBody>
          <a:bodyPr vert="horz" lIns="91440" tIns="45720" rIns="91440" bIns="45720" rtlCol="0" anchor="t">
            <a:noAutofit/>
          </a:bodyPr>
          <a:lstStyle/>
          <a:p>
            <a:pPr algn="ctr" defTabSz="685800">
              <a:lnSpc>
                <a:spcPct val="90000"/>
              </a:lnSpc>
              <a:spcBef>
                <a:spcPct val="0"/>
              </a:spcBef>
              <a:spcAft>
                <a:spcPts val="600"/>
              </a:spcAft>
            </a:pPr>
            <a:r>
              <a:rPr lang="en-US" sz="2800" b="1" cap="all" dirty="0">
                <a:solidFill>
                  <a:schemeClr val="accent6"/>
                </a:solidFill>
                <a:latin typeface="+mj-lt"/>
                <a:ea typeface="+mj-ea"/>
                <a:cs typeface="+mj-cs"/>
              </a:rPr>
              <a:t>Paul L. Dunbar Elementary </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032481058"/>
              </p:ext>
            </p:extLst>
          </p:nvPr>
        </p:nvGraphicFramePr>
        <p:xfrm>
          <a:off x="2072640" y="997201"/>
          <a:ext cx="8046720" cy="5134093"/>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algn="l"/>
                      <a:r>
                        <a:rPr lang="en-US" sz="2000" dirty="0"/>
                        <a:t>4. ELA and Math Intervention Blocks</a:t>
                      </a:r>
                    </a:p>
                    <a:p>
                      <a:pPr algn="l"/>
                      <a:endParaRPr lang="en-US" sz="2000" dirty="0"/>
                    </a:p>
                  </a:txBody>
                  <a:tcPr/>
                </a:tc>
                <a:tc>
                  <a:txBody>
                    <a:bodyPr/>
                    <a:lstStyle/>
                    <a:p>
                      <a:pPr algn="l"/>
                      <a:r>
                        <a:rPr lang="en-US" sz="2000" dirty="0"/>
                        <a:t>Dedicated time for students to receive specific interventions and/or</a:t>
                      </a:r>
                      <a:r>
                        <a:rPr lang="en-US" sz="2000" baseline="0" dirty="0"/>
                        <a:t> enrichment for personalized learning in ELA and Math.</a:t>
                      </a:r>
                      <a:endParaRPr lang="en-US" sz="2000" dirty="0"/>
                    </a:p>
                  </a:txBody>
                  <a:tcPr/>
                </a:tc>
                <a:extLst>
                  <a:ext uri="{0D108BD9-81ED-4DB2-BD59-A6C34878D82A}">
                    <a16:rowId xmlns:a16="http://schemas.microsoft.com/office/drawing/2014/main" val="10001"/>
                  </a:ext>
                </a:extLst>
              </a:tr>
              <a:tr h="1101087">
                <a:tc>
                  <a:txBody>
                    <a:bodyPr/>
                    <a:lstStyle/>
                    <a:p>
                      <a:pPr algn="l"/>
                      <a:r>
                        <a:rPr lang="en-US" sz="2000" dirty="0"/>
                        <a:t>5. After school/Saturday tutorial</a:t>
                      </a:r>
                    </a:p>
                    <a:p>
                      <a:pPr algn="l"/>
                      <a:endParaRPr lang="en-US" sz="2000" dirty="0"/>
                    </a:p>
                  </a:txBody>
                  <a:tcPr/>
                </a:tc>
                <a:tc>
                  <a:txBody>
                    <a:bodyPr/>
                    <a:lstStyle/>
                    <a:p>
                      <a:pPr algn="l"/>
                      <a:r>
                        <a:rPr lang="en-US" sz="2000" dirty="0"/>
                        <a:t>Ensure that students are receiving</a:t>
                      </a:r>
                      <a:r>
                        <a:rPr lang="en-US" sz="2000" baseline="0" dirty="0"/>
                        <a:t> maximized opportunities for achievement and remediation </a:t>
                      </a:r>
                      <a:r>
                        <a:rPr lang="en-US" sz="2000" baseline="0"/>
                        <a:t>after regular school </a:t>
                      </a:r>
                      <a:r>
                        <a:rPr lang="en-US" sz="2000" baseline="0" dirty="0"/>
                        <a:t>hours.</a:t>
                      </a:r>
                      <a:endParaRPr lang="en-US" sz="2000" dirty="0"/>
                    </a:p>
                  </a:txBody>
                  <a:tcPr/>
                </a:tc>
                <a:extLst>
                  <a:ext uri="{0D108BD9-81ED-4DB2-BD59-A6C34878D82A}">
                    <a16:rowId xmlns:a16="http://schemas.microsoft.com/office/drawing/2014/main" val="10002"/>
                  </a:ext>
                </a:extLst>
              </a:tr>
              <a:tr h="1016215">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3820674288"/>
                  </a:ext>
                </a:extLst>
              </a:tr>
              <a:tr h="827773">
                <a:tc>
                  <a:txBody>
                    <a:bodyPr/>
                    <a:lstStyle/>
                    <a:p>
                      <a:pPr algn="ctr"/>
                      <a:endParaRPr lang="en-US" sz="1750" dirty="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10</a:t>
            </a:fld>
            <a:endParaRPr lang="en-US">
              <a:solidFill>
                <a:srgbClr val="159839"/>
              </a:solidFill>
            </a:endParaRPr>
          </a:p>
        </p:txBody>
      </p:sp>
    </p:spTree>
    <p:extLst>
      <p:ext uri="{BB962C8B-B14F-4D97-AF65-F5344CB8AC3E}">
        <p14:creationId xmlns:p14="http://schemas.microsoft.com/office/powerpoint/2010/main" val="1195954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938992"/>
          </a:xfrm>
          <a:prstGeom prst="rect">
            <a:avLst/>
          </a:prstGeom>
          <a:noFill/>
        </p:spPr>
        <p:txBody>
          <a:bodyPr wrap="square" rtlCol="0">
            <a:spAutoFit/>
          </a:bodyPr>
          <a:lstStyle/>
          <a:p>
            <a:pPr algn="ctr"/>
            <a:r>
              <a:rPr lang="en-US" sz="3200" b="1">
                <a:latin typeface="+mj-lt"/>
              </a:rPr>
              <a:t>Discussion of Budget Summary</a:t>
            </a:r>
          </a:p>
          <a:p>
            <a:pPr algn="ctr"/>
            <a:r>
              <a:rPr lang="en-US" sz="2400" b="1">
                <a:latin typeface="+mj-lt"/>
              </a:rPr>
              <a:t>(Step 4: Budget Choices)</a:t>
            </a:r>
          </a:p>
          <a:p>
            <a:pPr algn="ctr"/>
            <a:endParaRPr lang="en-US" sz="3200" b="1">
              <a:latin typeface="+mj-lt"/>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11</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12</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3038060668"/>
              </p:ext>
            </p:extLst>
          </p:nvPr>
        </p:nvGraphicFramePr>
        <p:xfrm>
          <a:off x="2096642"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3640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13</a:t>
            </a:fld>
            <a:endParaRPr lang="en-US">
              <a:solidFill>
                <a:srgbClr val="F5F5F5"/>
              </a:solidFill>
            </a:endParaRPr>
          </a:p>
        </p:txBody>
      </p:sp>
      <p:sp>
        <p:nvSpPr>
          <p:cNvPr id="4" name="Title 1"/>
          <p:cNvSpPr txBox="1">
            <a:spLocks/>
          </p:cNvSpPr>
          <p:nvPr/>
        </p:nvSpPr>
        <p:spPr>
          <a:xfrm>
            <a:off x="-2497378" y="28684"/>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a:solidFill>
                  <a:schemeClr val="accent2"/>
                </a:solidFill>
                <a:latin typeface="Calibri"/>
              </a:rPr>
              <a:t>School Allocation</a:t>
            </a:r>
          </a:p>
        </p:txBody>
      </p:sp>
      <p:pic>
        <p:nvPicPr>
          <p:cNvPr id="9" name="Picture 8">
            <a:extLst>
              <a:ext uri="{FF2B5EF4-FFF2-40B4-BE49-F238E27FC236}">
                <a16:creationId xmlns:a16="http://schemas.microsoft.com/office/drawing/2014/main" id="{03CF0B11-F5F2-216A-0B39-8F6D1270CF1D}"/>
              </a:ext>
            </a:extLst>
          </p:cNvPr>
          <p:cNvPicPr>
            <a:picLocks noChangeAspect="1"/>
          </p:cNvPicPr>
          <p:nvPr/>
        </p:nvPicPr>
        <p:blipFill>
          <a:blip r:embed="rId3"/>
          <a:stretch>
            <a:fillRect/>
          </a:stretch>
        </p:blipFill>
        <p:spPr>
          <a:xfrm>
            <a:off x="3192940" y="28684"/>
            <a:ext cx="6580777" cy="6540928"/>
          </a:xfrm>
          <a:prstGeom prst="rect">
            <a:avLst/>
          </a:prstGeom>
        </p:spPr>
      </p:pic>
    </p:spTree>
    <p:extLst>
      <p:ext uri="{BB962C8B-B14F-4D97-AF65-F5344CB8AC3E}">
        <p14:creationId xmlns:p14="http://schemas.microsoft.com/office/powerpoint/2010/main" val="24608903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a:solidFill>
                <a:srgbClr val="F5F5F5"/>
              </a:solidFill>
            </a:endParaRPr>
          </a:p>
        </p:txBody>
      </p:sp>
      <p:sp>
        <p:nvSpPr>
          <p:cNvPr id="4" name="Title 1"/>
          <p:cNvSpPr txBox="1">
            <a:spLocks/>
          </p:cNvSpPr>
          <p:nvPr/>
        </p:nvSpPr>
        <p:spPr>
          <a:xfrm>
            <a:off x="2839329" y="182881"/>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dirty="0">
                <a:solidFill>
                  <a:sysClr val="windowText" lastClr="000000"/>
                </a:solidFill>
                <a:latin typeface="Calibri"/>
              </a:rPr>
              <a:t>School Allocation</a:t>
            </a:r>
          </a:p>
        </p:txBody>
      </p:sp>
      <p:pic>
        <p:nvPicPr>
          <p:cNvPr id="7" name="Picture 6">
            <a:extLst>
              <a:ext uri="{FF2B5EF4-FFF2-40B4-BE49-F238E27FC236}">
                <a16:creationId xmlns:a16="http://schemas.microsoft.com/office/drawing/2014/main" id="{60DCB4A0-9957-4128-4C8C-BA3B74FB8302}"/>
              </a:ext>
            </a:extLst>
          </p:cNvPr>
          <p:cNvPicPr>
            <a:picLocks noChangeAspect="1"/>
          </p:cNvPicPr>
          <p:nvPr/>
        </p:nvPicPr>
        <p:blipFill>
          <a:blip r:embed="rId3"/>
          <a:stretch>
            <a:fillRect/>
          </a:stretch>
        </p:blipFill>
        <p:spPr>
          <a:xfrm>
            <a:off x="1812388" y="731520"/>
            <a:ext cx="9770210" cy="5943599"/>
          </a:xfrm>
          <a:prstGeom prst="rect">
            <a:avLst/>
          </a:prstGeom>
        </p:spPr>
      </p:pic>
    </p:spTree>
    <p:extLst>
      <p:ext uri="{BB962C8B-B14F-4D97-AF65-F5344CB8AC3E}">
        <p14:creationId xmlns:p14="http://schemas.microsoft.com/office/powerpoint/2010/main" val="30098410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7D23065-A17D-4F10-A1D2-39A886D885B3}"/>
              </a:ext>
            </a:extLst>
          </p:cNvPr>
          <p:cNvSpPr>
            <a:spLocks noGrp="1"/>
          </p:cNvSpPr>
          <p:nvPr>
            <p:ph type="sldNum" sz="quarter" idx="12"/>
          </p:nvPr>
        </p:nvSpPr>
        <p:spPr/>
        <p:txBody>
          <a:bodyPr/>
          <a:lstStyle/>
          <a:p>
            <a:fld id="{3D6C3DC6-EF6E-8948-BFE6-808D46D584D8}" type="slidenum">
              <a:rPr lang="en-US" smtClean="0">
                <a:solidFill>
                  <a:srgbClr val="F5F5F5"/>
                </a:solidFill>
              </a:rPr>
              <a:pPr/>
              <a:t>15</a:t>
            </a:fld>
            <a:endParaRPr lang="en-US">
              <a:solidFill>
                <a:srgbClr val="F5F5F5"/>
              </a:solidFill>
            </a:endParaRPr>
          </a:p>
        </p:txBody>
      </p:sp>
      <p:sp>
        <p:nvSpPr>
          <p:cNvPr id="3" name="Title 1">
            <a:extLst>
              <a:ext uri="{FF2B5EF4-FFF2-40B4-BE49-F238E27FC236}">
                <a16:creationId xmlns:a16="http://schemas.microsoft.com/office/drawing/2014/main" id="{088D7145-CB57-4921-A987-1D6682233DDA}"/>
              </a:ext>
            </a:extLst>
          </p:cNvPr>
          <p:cNvSpPr txBox="1">
            <a:spLocks/>
          </p:cNvSpPr>
          <p:nvPr/>
        </p:nvSpPr>
        <p:spPr>
          <a:xfrm>
            <a:off x="2715768" y="318343"/>
            <a:ext cx="8229600" cy="390380"/>
          </a:xfrm>
          <a:prstGeom prst="rect">
            <a:avLst/>
          </a:prstGeom>
        </p:spPr>
        <p:txBody>
          <a:bodyPr vert="horz" lIns="91440" tIns="45720" rIns="91440" bIns="45720" rtlCol="0" anchor="ctr">
            <a:normAutofit fontScale="475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a:t>School FY24 CARES Allocation</a:t>
            </a:r>
            <a:endParaRPr lang="en-US">
              <a:solidFill>
                <a:sysClr val="windowText" lastClr="000000"/>
              </a:solidFill>
              <a:latin typeface="Calibri"/>
            </a:endParaRPr>
          </a:p>
        </p:txBody>
      </p:sp>
      <p:sp>
        <p:nvSpPr>
          <p:cNvPr id="6" name="Content Placeholder 2">
            <a:extLst>
              <a:ext uri="{FF2B5EF4-FFF2-40B4-BE49-F238E27FC236}">
                <a16:creationId xmlns:a16="http://schemas.microsoft.com/office/drawing/2014/main" id="{12ADEC7B-56E8-4238-856D-F5A9EE78A90F}"/>
              </a:ext>
            </a:extLst>
          </p:cNvPr>
          <p:cNvSpPr txBox="1">
            <a:spLocks/>
          </p:cNvSpPr>
          <p:nvPr/>
        </p:nvSpPr>
        <p:spPr>
          <a:xfrm>
            <a:off x="2778318" y="3161548"/>
            <a:ext cx="7179277" cy="2990899"/>
          </a:xfrm>
          <a:prstGeom prst="rect">
            <a:avLst/>
          </a:prstGeom>
        </p:spPr>
        <p:txBody>
          <a:bodyPr>
            <a:normAutofit fontScale="92500" lnSpcReduction="10000"/>
          </a:bodyPr>
          <a:lstStyle>
            <a:lvl1pPr marL="212598" indent="-212598" algn="l" defTabSz="514350" rtl="0" eaLnBrk="1" latinLnBrk="0" hangingPunct="1">
              <a:lnSpc>
                <a:spcPct val="112000"/>
              </a:lnSpc>
              <a:spcBef>
                <a:spcPts val="675"/>
              </a:spcBef>
              <a:buFont typeface="Arial" panose="020B0604020202020204" pitchFamily="34" charset="0"/>
              <a:buChar char="•"/>
              <a:defRPr sz="1500" kern="1200" baseline="0">
                <a:solidFill>
                  <a:schemeClr val="tx1">
                    <a:lumMod val="85000"/>
                    <a:lumOff val="15000"/>
                  </a:schemeClr>
                </a:solidFill>
                <a:latin typeface="+mn-lt"/>
                <a:ea typeface="+mn-ea"/>
                <a:cs typeface="+mn-cs"/>
              </a:defRPr>
            </a:lvl1pPr>
            <a:lvl2pPr marL="514350" indent="-212598" algn="l" defTabSz="514350" rtl="0" eaLnBrk="1" latinLnBrk="0" hangingPunct="1">
              <a:lnSpc>
                <a:spcPct val="112000"/>
              </a:lnSpc>
              <a:spcBef>
                <a:spcPts val="675"/>
              </a:spcBef>
              <a:buFont typeface="Corbel" panose="020B0503020204020204" pitchFamily="34" charset="0"/>
              <a:buChar char="–"/>
              <a:defRPr sz="1350" kern="1200" baseline="0">
                <a:solidFill>
                  <a:schemeClr val="tx1">
                    <a:lumMod val="85000"/>
                    <a:lumOff val="15000"/>
                  </a:schemeClr>
                </a:solidFill>
                <a:latin typeface="+mn-lt"/>
                <a:ea typeface="+mn-ea"/>
                <a:cs typeface="+mn-cs"/>
              </a:defRPr>
            </a:lvl2pPr>
            <a:lvl3pPr marL="857250" indent="-212598" algn="l" defTabSz="514350" rtl="0" eaLnBrk="1" latinLnBrk="0" hangingPunct="1">
              <a:lnSpc>
                <a:spcPct val="112000"/>
              </a:lnSpc>
              <a:spcBef>
                <a:spcPts val="675"/>
              </a:spcBef>
              <a:buFont typeface="Arial" panose="020B0604020202020204" pitchFamily="34" charset="0"/>
              <a:buChar char="•"/>
              <a:defRPr sz="1200" kern="1200" baseline="0">
                <a:solidFill>
                  <a:schemeClr val="tx1">
                    <a:lumMod val="85000"/>
                    <a:lumOff val="15000"/>
                  </a:schemeClr>
                </a:solidFill>
                <a:latin typeface="+mn-lt"/>
                <a:ea typeface="+mn-ea"/>
                <a:cs typeface="+mn-cs"/>
              </a:defRPr>
            </a:lvl3pPr>
            <a:lvl4pPr marL="1200150" indent="-212598" algn="l" defTabSz="514350" rtl="0" eaLnBrk="1" latinLnBrk="0" hangingPunct="1">
              <a:lnSpc>
                <a:spcPct val="112000"/>
              </a:lnSpc>
              <a:spcBef>
                <a:spcPts val="675"/>
              </a:spcBef>
              <a:buFont typeface="Corbel" panose="020B0503020204020204" pitchFamily="34" charset="0"/>
              <a:buChar char="–"/>
              <a:defRPr sz="1050" kern="1200" baseline="0">
                <a:solidFill>
                  <a:schemeClr val="tx1">
                    <a:lumMod val="85000"/>
                    <a:lumOff val="15000"/>
                  </a:schemeClr>
                </a:solidFill>
                <a:latin typeface="+mn-lt"/>
                <a:ea typeface="+mn-ea"/>
                <a:cs typeface="+mn-cs"/>
              </a:defRPr>
            </a:lvl4pPr>
            <a:lvl5pPr marL="1543050" indent="-212598" algn="l" defTabSz="514350" rtl="0" eaLnBrk="1" latinLnBrk="0" hangingPunct="1">
              <a:lnSpc>
                <a:spcPct val="112000"/>
              </a:lnSpc>
              <a:spcBef>
                <a:spcPts val="675"/>
              </a:spcBef>
              <a:buFont typeface="Arial" panose="020B0604020202020204" pitchFamily="34" charset="0"/>
              <a:buChar char="•"/>
              <a:defRPr sz="1050" i="1" kern="1200" baseline="0">
                <a:solidFill>
                  <a:schemeClr val="tx1">
                    <a:lumMod val="85000"/>
                    <a:lumOff val="15000"/>
                  </a:schemeClr>
                </a:solidFill>
                <a:latin typeface="+mn-lt"/>
                <a:ea typeface="+mn-ea"/>
                <a:cs typeface="+mn-cs"/>
              </a:defRPr>
            </a:lvl5pPr>
            <a:lvl6pPr marL="18859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6pPr>
            <a:lvl7pPr marL="2228850" indent="-212598" algn="l" defTabSz="514350" rtl="0" eaLnBrk="1" latinLnBrk="0" hangingPunct="1">
              <a:lnSpc>
                <a:spcPct val="112000"/>
              </a:lnSpc>
              <a:spcBef>
                <a:spcPts val="731"/>
              </a:spcBef>
              <a:buFont typeface="Arial" panose="020B0604020202020204" pitchFamily="34" charset="0"/>
              <a:buChar char="•"/>
              <a:defRPr sz="1050" i="1" kern="1200">
                <a:solidFill>
                  <a:schemeClr val="tx1">
                    <a:lumMod val="85000"/>
                    <a:lumOff val="15000"/>
                  </a:schemeClr>
                </a:solidFill>
                <a:latin typeface="+mn-lt"/>
                <a:ea typeface="+mn-ea"/>
                <a:cs typeface="+mn-cs"/>
              </a:defRPr>
            </a:lvl7pPr>
            <a:lvl8pPr marL="2571750" indent="-212598" algn="l" defTabSz="514350" rtl="0" eaLnBrk="1" latinLnBrk="0" hangingPunct="1">
              <a:lnSpc>
                <a:spcPct val="112000"/>
              </a:lnSpc>
              <a:spcBef>
                <a:spcPts val="731"/>
              </a:spcBef>
              <a:buFont typeface="Corbel" panose="020B0503020204020204" pitchFamily="34" charset="0"/>
              <a:buChar char="–"/>
              <a:defRPr sz="1050" kern="1200">
                <a:solidFill>
                  <a:schemeClr val="tx1">
                    <a:lumMod val="85000"/>
                    <a:lumOff val="15000"/>
                  </a:schemeClr>
                </a:solidFill>
                <a:latin typeface="+mn-lt"/>
                <a:ea typeface="+mn-ea"/>
                <a:cs typeface="+mn-cs"/>
              </a:defRPr>
            </a:lvl8pPr>
            <a:lvl9pPr marL="2914650" indent="-159449" algn="l" defTabSz="514350" rtl="0" eaLnBrk="1" latinLnBrk="0" hangingPunct="1">
              <a:lnSpc>
                <a:spcPct val="112000"/>
              </a:lnSpc>
              <a:spcBef>
                <a:spcPts val="731"/>
              </a:spcBef>
              <a:buFont typeface="Arial" panose="020B0604020202020204" pitchFamily="34" charset="0"/>
              <a:buChar char="•"/>
              <a:defRPr sz="788" i="1" kern="1200" baseline="0">
                <a:solidFill>
                  <a:schemeClr val="tx1">
                    <a:lumMod val="85000"/>
                    <a:lumOff val="15000"/>
                  </a:schemeClr>
                </a:solidFill>
                <a:latin typeface="+mn-lt"/>
                <a:ea typeface="+mn-ea"/>
                <a:cs typeface="+mn-cs"/>
              </a:defRPr>
            </a:lvl9pPr>
          </a:lstStyle>
          <a:p>
            <a:r>
              <a:rPr lang="en-US" sz="2000" dirty="0">
                <a:latin typeface="Calibri" panose="020F0502020204030204" pitchFamily="34" charset="0"/>
                <a:cs typeface="Calibri" panose="020F0502020204030204" pitchFamily="34" charset="0"/>
              </a:rPr>
              <a:t>In addition to a General Fund allocation, our school has been allocated CARES funding that must be used to support implementation of the school-based intervention block and other school-based needs as a result of the COVID-19 Pandemic. </a:t>
            </a:r>
          </a:p>
          <a:p>
            <a:pPr marL="0" indent="0">
              <a:buNone/>
            </a:pPr>
            <a:endParaRPr lang="en-US" sz="2000" dirty="0">
              <a:latin typeface="Calibri" panose="020F0502020204030204" pitchFamily="34" charset="0"/>
              <a:cs typeface="Calibri" panose="020F0502020204030204" pitchFamily="34" charset="0"/>
            </a:endParaRPr>
          </a:p>
          <a:p>
            <a:r>
              <a:rPr lang="en-US" sz="2000" dirty="0">
                <a:latin typeface="Calibri" panose="020F0502020204030204" pitchFamily="34" charset="0"/>
                <a:cs typeface="Calibri" panose="020F0502020204030204" pitchFamily="34" charset="0"/>
              </a:rPr>
              <a:t>Once the support needed to implement our school-based intervention block/course has been fulfilled, we can use the remaining CARES funds to address other school-based needs that are a result of the COVID-19 Pandemic.</a:t>
            </a:r>
          </a:p>
          <a:p>
            <a:pPr marL="137162" indent="0">
              <a:buNone/>
            </a:pPr>
            <a:endParaRPr lang="en-US" dirty="0"/>
          </a:p>
        </p:txBody>
      </p:sp>
      <p:sp>
        <p:nvSpPr>
          <p:cNvPr id="4" name="Rectangle 3">
            <a:extLst>
              <a:ext uri="{FF2B5EF4-FFF2-40B4-BE49-F238E27FC236}">
                <a16:creationId xmlns:a16="http://schemas.microsoft.com/office/drawing/2014/main" id="{7D99FA4B-262E-018C-32A7-09AFD7A83BBE}"/>
              </a:ext>
            </a:extLst>
          </p:cNvPr>
          <p:cNvSpPr/>
          <p:nvPr/>
        </p:nvSpPr>
        <p:spPr>
          <a:xfrm>
            <a:off x="6181725" y="1628775"/>
            <a:ext cx="2428875" cy="1143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58ECDF7-6439-7924-E723-3248CE558812}"/>
              </a:ext>
            </a:extLst>
          </p:cNvPr>
          <p:cNvPicPr>
            <a:picLocks noChangeAspect="1"/>
          </p:cNvPicPr>
          <p:nvPr/>
        </p:nvPicPr>
        <p:blipFill>
          <a:blip r:embed="rId3"/>
          <a:stretch>
            <a:fillRect/>
          </a:stretch>
        </p:blipFill>
        <p:spPr>
          <a:xfrm>
            <a:off x="2167926" y="885280"/>
            <a:ext cx="9764994" cy="2180463"/>
          </a:xfrm>
          <a:prstGeom prst="rect">
            <a:avLst/>
          </a:prstGeom>
        </p:spPr>
      </p:pic>
    </p:spTree>
    <p:extLst>
      <p:ext uri="{BB962C8B-B14F-4D97-AF65-F5344CB8AC3E}">
        <p14:creationId xmlns:p14="http://schemas.microsoft.com/office/powerpoint/2010/main" val="19410851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80AF4-4911-994B-9C14-357739600180}"/>
              </a:ext>
            </a:extLst>
          </p:cNvPr>
          <p:cNvSpPr>
            <a:spLocks noGrp="1"/>
          </p:cNvSpPr>
          <p:nvPr>
            <p:ph type="title"/>
          </p:nvPr>
        </p:nvSpPr>
        <p:spPr>
          <a:xfrm>
            <a:off x="1833970" y="347472"/>
            <a:ext cx="8003286" cy="768096"/>
          </a:xfrm>
        </p:spPr>
        <p:txBody>
          <a:bodyPr anchor="t">
            <a:normAutofit fontScale="90000"/>
          </a:bodyPr>
          <a:lstStyle/>
          <a:p>
            <a:r>
              <a:rPr lang="en-US" b="1" i="0"/>
              <a:t>CARES Allocations</a:t>
            </a:r>
            <a:br>
              <a:rPr lang="en-US" b="1" i="0"/>
            </a:br>
            <a:r>
              <a:rPr lang="en-US" sz="1800">
                <a:solidFill>
                  <a:schemeClr val="tx1"/>
                </a:solidFill>
              </a:rPr>
              <a:t>Other allowable CARES expenditures include:</a:t>
            </a:r>
            <a:br>
              <a:rPr lang="en-US" sz="1800">
                <a:solidFill>
                  <a:schemeClr val="tx1"/>
                </a:solidFill>
              </a:rPr>
            </a:br>
            <a:endParaRPr lang="en-US" sz="1800"/>
          </a:p>
        </p:txBody>
      </p:sp>
      <p:sp>
        <p:nvSpPr>
          <p:cNvPr id="9" name="Slide Number Placeholder 3">
            <a:extLst>
              <a:ext uri="{FF2B5EF4-FFF2-40B4-BE49-F238E27FC236}">
                <a16:creationId xmlns:a16="http://schemas.microsoft.com/office/drawing/2014/main" id="{8AD4D5F6-7A5C-8A53-BF03-B28AD80D6833}"/>
              </a:ext>
            </a:extLst>
          </p:cNvPr>
          <p:cNvSpPr>
            <a:spLocks noGrp="1"/>
          </p:cNvSpPr>
          <p:nvPr>
            <p:ph type="sldNum" sz="quarter" idx="12"/>
          </p:nvPr>
        </p:nvSpPr>
        <p:spPr>
          <a:xfrm>
            <a:off x="9733026" y="457200"/>
            <a:ext cx="740664" cy="274320"/>
          </a:xfrm>
        </p:spPr>
        <p:txBody>
          <a:bodyPr/>
          <a:lstStyle/>
          <a:p>
            <a:pPr>
              <a:spcAft>
                <a:spcPts val="600"/>
              </a:spcAft>
            </a:pPr>
            <a:fld id="{AEC10A0C-BB77-FD4A-8FA4-D4334D01E3A4}" type="slidenum">
              <a:rPr lang="en-US" smtClean="0"/>
              <a:pPr>
                <a:spcAft>
                  <a:spcPts val="600"/>
                </a:spcAft>
              </a:pPr>
              <a:t>16</a:t>
            </a:fld>
            <a:endParaRPr lang="en-US"/>
          </a:p>
        </p:txBody>
      </p:sp>
      <p:graphicFrame>
        <p:nvGraphicFramePr>
          <p:cNvPr id="5" name="Content Placeholder 2">
            <a:extLst>
              <a:ext uri="{FF2B5EF4-FFF2-40B4-BE49-F238E27FC236}">
                <a16:creationId xmlns:a16="http://schemas.microsoft.com/office/drawing/2014/main" id="{7A1F52A1-9E7F-8983-2361-F0E86B437333}"/>
              </a:ext>
            </a:extLst>
          </p:cNvPr>
          <p:cNvGraphicFramePr>
            <a:graphicFrameLocks noGrp="1"/>
          </p:cNvGraphicFramePr>
          <p:nvPr>
            <p:ph sz="half" idx="1"/>
            <p:extLst>
              <p:ext uri="{D42A27DB-BD31-4B8C-83A1-F6EECF244321}">
                <p14:modId xmlns:p14="http://schemas.microsoft.com/office/powerpoint/2010/main" val="35679456"/>
              </p:ext>
            </p:extLst>
          </p:nvPr>
        </p:nvGraphicFramePr>
        <p:xfrm>
          <a:off x="800100" y="962026"/>
          <a:ext cx="10591800" cy="56959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28901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a:solidFill>
                  <a:schemeClr val="tx2">
                    <a:lumMod val="75000"/>
                  </a:schemeClr>
                </a:solidFill>
              </a:rPr>
              <a:t>January</a:t>
            </a:r>
          </a:p>
          <a:p>
            <a:pPr marL="800100" lvl="1" indent="-342900">
              <a:buFont typeface="Arial" panose="020B0604020202020204" pitchFamily="34" charset="0"/>
              <a:buChar char="•"/>
            </a:pPr>
            <a:r>
              <a:rPr lang="en-US" sz="2000">
                <a:solidFill>
                  <a:schemeClr val="bg2">
                    <a:lumMod val="25000"/>
                  </a:schemeClr>
                </a:solidFill>
              </a:rPr>
              <a:t>GO Team Budget Allocation Meeting (Jan. 24</a:t>
            </a:r>
            <a:r>
              <a:rPr lang="en-US" sz="2000" baseline="30000">
                <a:solidFill>
                  <a:schemeClr val="bg2">
                    <a:lumMod val="25000"/>
                  </a:schemeClr>
                </a:solidFill>
              </a:rPr>
              <a:t>th</a:t>
            </a:r>
            <a:r>
              <a:rPr lang="en-US" sz="2000">
                <a:solidFill>
                  <a:schemeClr val="bg2">
                    <a:lumMod val="25000"/>
                  </a:schemeClr>
                </a:solidFill>
              </a:rPr>
              <a:t>-early February)</a:t>
            </a:r>
          </a:p>
          <a:p>
            <a:pPr marL="342900" indent="-342900">
              <a:buFont typeface="Arial" panose="020B0604020202020204" pitchFamily="34" charset="0"/>
              <a:buChar char="•"/>
            </a:pPr>
            <a:r>
              <a:rPr lang="en-US" sz="2600" b="1">
                <a:solidFill>
                  <a:schemeClr val="tx2">
                    <a:lumMod val="75000"/>
                  </a:schemeClr>
                </a:solidFill>
              </a:rPr>
              <a:t>February </a:t>
            </a:r>
          </a:p>
          <a:p>
            <a:pPr marL="800100" lvl="1" indent="-342900">
              <a:buFont typeface="Arial" panose="020B0604020202020204" pitchFamily="34" charset="0"/>
              <a:buChar char="•"/>
            </a:pPr>
            <a:r>
              <a:rPr lang="en-US" sz="200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a:solidFill>
                  <a:schemeClr val="bg2">
                    <a:lumMod val="25000"/>
                  </a:schemeClr>
                </a:solidFill>
              </a:rPr>
              <a:t>Program Manager discussions and approvals</a:t>
            </a:r>
          </a:p>
          <a:p>
            <a:pPr marL="800100" lvl="1" indent="-342900">
              <a:buFont typeface="Arial" panose="020B0604020202020204" pitchFamily="34" charset="0"/>
              <a:buChar char="•"/>
            </a:pPr>
            <a:r>
              <a:rPr lang="en-US" sz="2000">
                <a:solidFill>
                  <a:schemeClr val="bg2">
                    <a:lumMod val="25000"/>
                  </a:schemeClr>
                </a:solidFill>
              </a:rPr>
              <a:t>GO Team Feedback Meeting(s) </a:t>
            </a:r>
            <a:r>
              <a:rPr lang="en-US" sz="2000" b="1">
                <a:solidFill>
                  <a:schemeClr val="bg2">
                    <a:lumMod val="25000"/>
                  </a:schemeClr>
                </a:solidFill>
              </a:rPr>
              <a:t>before</a:t>
            </a:r>
            <a:r>
              <a:rPr lang="en-US" sz="2000">
                <a:solidFill>
                  <a:schemeClr val="bg2">
                    <a:lumMod val="25000"/>
                  </a:schemeClr>
                </a:solidFill>
              </a:rPr>
              <a:t> principal’s staffing conference</a:t>
            </a:r>
          </a:p>
          <a:p>
            <a:pPr marL="800100" lvl="1" indent="-342900">
              <a:buFont typeface="Arial" panose="020B0604020202020204" pitchFamily="34" charset="0"/>
              <a:buChar char="•"/>
            </a:pPr>
            <a:r>
              <a:rPr lang="en-US" sz="200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17</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17</a:t>
            </a:fld>
            <a:endParaRPr lang="en-US"/>
          </a:p>
        </p:txBody>
      </p:sp>
    </p:spTree>
    <p:extLst>
      <p:ext uri="{BB962C8B-B14F-4D97-AF65-F5344CB8AC3E}">
        <p14:creationId xmlns:p14="http://schemas.microsoft.com/office/powerpoint/2010/main" val="4257743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18</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3</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‘24 GO Team Budget Process</a:t>
            </a:r>
          </a:p>
        </p:txBody>
      </p:sp>
    </p:spTree>
    <p:extLst>
      <p:ext uri="{BB962C8B-B14F-4D97-AF65-F5344CB8AC3E}">
        <p14:creationId xmlns:p14="http://schemas.microsoft.com/office/powerpoint/2010/main" val="333607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5</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FY24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6</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526762" y="496275"/>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4282359" y="-9571"/>
            <a:ext cx="6663009" cy="523220"/>
          </a:xfrm>
          <a:prstGeom prst="rect">
            <a:avLst/>
          </a:prstGeom>
          <a:noFill/>
        </p:spPr>
        <p:txBody>
          <a:bodyPr wrap="square" rtlCol="0">
            <a:spAutoFit/>
          </a:bodyPr>
          <a:lstStyle/>
          <a:p>
            <a:pPr algn="ctr"/>
            <a:r>
              <a:rPr lang="en-US" sz="2800" b="1" i="1" dirty="0">
                <a:latin typeface="+mj-lt"/>
              </a:rPr>
              <a:t>Paul L. Dunbar ES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7</a:t>
            </a:fld>
            <a:endParaRPr lang="en-US"/>
          </a:p>
        </p:txBody>
      </p:sp>
      <p:pic>
        <p:nvPicPr>
          <p:cNvPr id="20" name="Picture 19">
            <a:extLst>
              <a:ext uri="{FF2B5EF4-FFF2-40B4-BE49-F238E27FC236}">
                <a16:creationId xmlns:a16="http://schemas.microsoft.com/office/drawing/2014/main" id="{44340AEF-BCB7-7E99-32E1-DCE23C9BD6D8}"/>
              </a:ext>
            </a:extLst>
          </p:cNvPr>
          <p:cNvPicPr>
            <a:picLocks noChangeAspect="1"/>
          </p:cNvPicPr>
          <p:nvPr/>
        </p:nvPicPr>
        <p:blipFill>
          <a:blip r:embed="rId4"/>
          <a:stretch>
            <a:fillRect/>
          </a:stretch>
        </p:blipFill>
        <p:spPr>
          <a:xfrm>
            <a:off x="3444138" y="732665"/>
            <a:ext cx="8203911" cy="6068481"/>
          </a:xfrm>
          <a:prstGeom prst="rect">
            <a:avLst/>
          </a:prstGeom>
        </p:spPr>
      </p:pic>
    </p:spTree>
    <p:extLst>
      <p:ext uri="{BB962C8B-B14F-4D97-AF65-F5344CB8AC3E}">
        <p14:creationId xmlns:p14="http://schemas.microsoft.com/office/powerpoint/2010/main" val="18096593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575273" y="-90323"/>
            <a:ext cx="6217066" cy="1929137"/>
          </a:xfrm>
          <a:prstGeom prst="rect">
            <a:avLst/>
          </a:prstGeom>
        </p:spPr>
        <p:txBody>
          <a:bodyPr vert="horz" lIns="68580" tIns="34290" rIns="68580" bIns="34290" rtlCol="0" anchor="ctr">
            <a:normAutofit lnSpcReduction="10000"/>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4800" i="1" dirty="0"/>
              <a:t>Paul L. Dunbar ES</a:t>
            </a:r>
          </a:p>
          <a:p>
            <a:pPr algn="ctr" defTabSz="685800">
              <a:defRPr/>
            </a:pPr>
            <a:r>
              <a:rPr lang="en-US" sz="4500" dirty="0">
                <a:solidFill>
                  <a:srgbClr val="D47B22"/>
                </a:solidFill>
                <a:latin typeface="Tenorite"/>
              </a:rPr>
              <a:t>Strategic Plan</a:t>
            </a:r>
          </a:p>
          <a:p>
            <a:pPr algn="ctr" defTabSz="685800">
              <a:defRPr/>
            </a:pPr>
            <a:r>
              <a:rPr lang="en-US" sz="4500" dirty="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3" name="TextBox 2">
            <a:extLst>
              <a:ext uri="{FF2B5EF4-FFF2-40B4-BE49-F238E27FC236}">
                <a16:creationId xmlns:a16="http://schemas.microsoft.com/office/drawing/2014/main" id="{4952E0AB-8808-4E3B-A7F0-F54619698A17}"/>
              </a:ext>
            </a:extLst>
          </p:cNvPr>
          <p:cNvSpPr txBox="1"/>
          <p:nvPr/>
        </p:nvSpPr>
        <p:spPr>
          <a:xfrm>
            <a:off x="2381737" y="2741599"/>
            <a:ext cx="5244254" cy="300082"/>
          </a:xfrm>
          <a:prstGeom prst="rect">
            <a:avLst/>
          </a:prstGeom>
          <a:noFill/>
        </p:spPr>
        <p:txBody>
          <a:bodyPr wrap="square" rtlCol="0">
            <a:spAutoFit/>
          </a:bodyPr>
          <a:lstStyle/>
          <a:p>
            <a:pPr marL="257175" indent="-257175" defTabSz="685800">
              <a:buFont typeface="+mj-lt"/>
              <a:buAutoNum type="arabicPeriod"/>
              <a:defRPr/>
            </a:pPr>
            <a:r>
              <a:rPr lang="en-US" sz="1350">
                <a:solidFill>
                  <a:prstClr val="black"/>
                </a:solidFill>
                <a:latin typeface="Tenorite"/>
              </a:rPr>
              <a:t> </a:t>
            </a: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defTabSz="685800">
              <a:defRPr/>
            </a:pPr>
            <a:r>
              <a:rPr lang="en-US" sz="120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defTabSz="685800">
              <a:defRPr/>
            </a:pPr>
            <a:r>
              <a:rPr lang="en-US" sz="1200">
                <a:solidFill>
                  <a:srgbClr val="0083A9"/>
                </a:solidFill>
                <a:latin typeface="Tenorite"/>
              </a:rPr>
              <a:t>Lower</a:t>
            </a:r>
          </a:p>
        </p:txBody>
      </p:sp>
      <p:pic>
        <p:nvPicPr>
          <p:cNvPr id="1026" name="Picture 2">
            <a:extLst>
              <a:ext uri="{FF2B5EF4-FFF2-40B4-BE49-F238E27FC236}">
                <a16:creationId xmlns:a16="http://schemas.microsoft.com/office/drawing/2014/main" id="{1C23189D-D477-FFCB-D6BF-573B51D14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169" y="1688123"/>
            <a:ext cx="4791625" cy="5036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09721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129638379"/>
              </p:ext>
            </p:extLst>
          </p:nvPr>
        </p:nvGraphicFramePr>
        <p:xfrm>
          <a:off x="2426970" y="966876"/>
          <a:ext cx="8046720" cy="4937266"/>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038942">
                <a:tc>
                  <a:txBody>
                    <a:bodyPr/>
                    <a:lstStyle/>
                    <a:p>
                      <a:pPr algn="l"/>
                      <a:r>
                        <a:rPr lang="en-US" sz="1750" dirty="0"/>
                        <a:t>1. Weekly Data Review PLCS</a:t>
                      </a:r>
                    </a:p>
                    <a:p>
                      <a:pPr algn="l"/>
                      <a:endParaRPr lang="en-US" sz="1750" dirty="0"/>
                    </a:p>
                  </a:txBody>
                  <a:tcPr/>
                </a:tc>
                <a:tc>
                  <a:txBody>
                    <a:bodyPr/>
                    <a:lstStyle/>
                    <a:p>
                      <a:pPr algn="l"/>
                      <a:r>
                        <a:rPr lang="en-US" sz="1750" dirty="0"/>
                        <a:t>Data-driven and data-based instruction is critical to informing appropriate learning for students. </a:t>
                      </a:r>
                    </a:p>
                  </a:txBody>
                  <a:tcPr/>
                </a:tc>
                <a:extLst>
                  <a:ext uri="{0D108BD9-81ED-4DB2-BD59-A6C34878D82A}">
                    <a16:rowId xmlns:a16="http://schemas.microsoft.com/office/drawing/2014/main" val="10001"/>
                  </a:ext>
                </a:extLst>
              </a:tr>
              <a:tr h="1101087">
                <a:tc>
                  <a:txBody>
                    <a:bodyPr/>
                    <a:lstStyle/>
                    <a:p>
                      <a:pPr algn="l"/>
                      <a:r>
                        <a:rPr lang="en-US" sz="1750" dirty="0"/>
                        <a:t>2. International Baccalaureate school-wide implementation</a:t>
                      </a:r>
                    </a:p>
                    <a:p>
                      <a:pPr algn="l"/>
                      <a:endParaRPr lang="en-US" sz="1750" dirty="0"/>
                    </a:p>
                  </a:txBody>
                  <a:tcPr/>
                </a:tc>
                <a:tc>
                  <a:txBody>
                    <a:bodyPr/>
                    <a:lstStyle/>
                    <a:p>
                      <a:pPr algn="l"/>
                      <a:r>
                        <a:rPr lang="en-US" sz="1750" dirty="0"/>
                        <a:t>IB is the school Signature Program that informs the philosophy of learning and learning methods of all content areas including ELA, Math, Science, and SS.</a:t>
                      </a:r>
                    </a:p>
                  </a:txBody>
                  <a:tcPr/>
                </a:tc>
                <a:extLst>
                  <a:ext uri="{0D108BD9-81ED-4DB2-BD59-A6C34878D82A}">
                    <a16:rowId xmlns:a16="http://schemas.microsoft.com/office/drawing/2014/main" val="10002"/>
                  </a:ext>
                </a:extLst>
              </a:tr>
              <a:tr h="2115244">
                <a:tc>
                  <a:txBody>
                    <a:bodyPr/>
                    <a:lstStyle/>
                    <a:p>
                      <a:pPr algn="l"/>
                      <a:r>
                        <a:rPr lang="en-US" sz="1750" dirty="0"/>
                        <a:t>3. Focus on Literacy and Math instructional best practices.</a:t>
                      </a:r>
                    </a:p>
                    <a:p>
                      <a:pPr algn="l"/>
                      <a:endParaRPr lang="en-US" sz="1750" dirty="0"/>
                    </a:p>
                    <a:p>
                      <a:pPr algn="l"/>
                      <a:endParaRPr lang="en-US" sz="1750" dirty="0"/>
                    </a:p>
                  </a:txBody>
                  <a:tcPr/>
                </a:tc>
                <a:tc>
                  <a:txBody>
                    <a:bodyPr/>
                    <a:lstStyle/>
                    <a:p>
                      <a:pPr algn="l"/>
                      <a:r>
                        <a:rPr lang="en-US" sz="1750" dirty="0"/>
                        <a:t>Dunbar is working towards 50% or more of students demonstrating proficiency in ELA and Math on GMAS and NWEA/MAP. </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9</a:t>
            </a:fld>
            <a:endParaRPr lang="en-US"/>
          </a:p>
        </p:txBody>
      </p:sp>
    </p:spTree>
    <p:extLst>
      <p:ext uri="{BB962C8B-B14F-4D97-AF65-F5344CB8AC3E}">
        <p14:creationId xmlns:p14="http://schemas.microsoft.com/office/powerpoint/2010/main" val="4212356482"/>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http://purl.org/dc/elements/1.1/"/>
    <ds:schemaRef ds:uri="http://schemas.microsoft.com/office/2006/documentManagement/types"/>
    <ds:schemaRef ds:uri="http://purl.org/dc/terms/"/>
    <ds:schemaRef ds:uri="http://schemas.openxmlformats.org/package/2006/metadata/core-properties"/>
    <ds:schemaRef ds:uri="d37e30bb-5f32-4411-a640-0b4044b692bf"/>
    <ds:schemaRef ds:uri="http://purl.org/dc/dcmitype/"/>
    <ds:schemaRef ds:uri="http://schemas.microsoft.com/office/infopath/2007/PartnerControls"/>
    <ds:schemaRef ds:uri="ffb952a0-74d9-4848-89d6-000c4b1b707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185</TotalTime>
  <Words>1723</Words>
  <Application>Microsoft Office PowerPoint</Application>
  <PresentationFormat>Widescreen</PresentationFormat>
  <Paragraphs>185</Paragraphs>
  <Slides>18</Slides>
  <Notes>14</Notes>
  <HiddenSlides>0</HiddenSlides>
  <MMClips>0</MMClips>
  <ScaleCrop>false</ScaleCrop>
  <HeadingPairs>
    <vt:vector size="6" baseType="variant">
      <vt:variant>
        <vt:lpstr>Fonts Used</vt:lpstr>
      </vt:variant>
      <vt:variant>
        <vt:i4>8</vt:i4>
      </vt:variant>
      <vt:variant>
        <vt:lpstr>Theme</vt:lpstr>
      </vt:variant>
      <vt:variant>
        <vt:i4>12</vt:i4>
      </vt:variant>
      <vt:variant>
        <vt:lpstr>Slide Titles</vt:lpstr>
      </vt:variant>
      <vt:variant>
        <vt:i4>18</vt:i4>
      </vt:variant>
    </vt:vector>
  </HeadingPairs>
  <TitlesOfParts>
    <vt:vector size="38" baseType="lpstr">
      <vt:lpstr>Arial</vt:lpstr>
      <vt:lpstr>Arial Black</vt:lpstr>
      <vt:lpstr>Berlin Sans FB Demi</vt:lpstr>
      <vt:lpstr>Calibri</vt:lpstr>
      <vt:lpstr>Sabon Next LT</vt:lpstr>
      <vt:lpstr>Symbol</vt:lpstr>
      <vt:lpstr>Tenorite</vt:lpstr>
      <vt:lpstr>Trebuchet MS</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PowerPoint Presentation</vt:lpstr>
      <vt:lpstr>Norms</vt:lpstr>
      <vt:lpstr>GO Team Budget Development Process</vt:lpstr>
      <vt:lpstr>PowerPoint Presentation</vt:lpstr>
      <vt:lpstr>Budget Allocation Meeting</vt:lpstr>
      <vt:lpstr>FY24 Budget Development Process</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PowerPoint Presentation</vt:lpstr>
      <vt:lpstr>CARES Allocations Other allowable CARES expenditures include: </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Sessoms, Ernest</cp:lastModifiedBy>
  <cp:revision>15</cp:revision>
  <cp:lastPrinted>2020-01-13T18:18:48Z</cp:lastPrinted>
  <dcterms:created xsi:type="dcterms:W3CDTF">2014-12-15T21:46:52Z</dcterms:created>
  <dcterms:modified xsi:type="dcterms:W3CDTF">2023-01-26T22:18:54Z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